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8" r:id="rId3"/>
    <p:sldId id="299" r:id="rId4"/>
    <p:sldId id="300" r:id="rId5"/>
    <p:sldId id="301" r:id="rId6"/>
    <p:sldId id="294" r:id="rId7"/>
    <p:sldId id="284" r:id="rId8"/>
  </p:sldIdLst>
  <p:sldSz cx="12288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5"/>
    <a:srgbClr val="8AAC46"/>
    <a:srgbClr val="BBD678"/>
    <a:srgbClr val="C5DC8C"/>
    <a:srgbClr val="CDE19B"/>
    <a:srgbClr val="DCEAB8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738" y="-102"/>
      </p:cViewPr>
      <p:guideLst>
        <p:guide orient="horz" pos="2160"/>
        <p:guide pos="3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BD580-D5D8-4622-A3C3-D0C092C64AF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85800"/>
            <a:ext cx="614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E58B-FD33-4470-9F3F-ACC7A50BA1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4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58B-FD33-4470-9F3F-ACC7A50BA1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663" y="2130426"/>
            <a:ext cx="1044551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326" y="3886200"/>
            <a:ext cx="86021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531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4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20D8-C7EE-4E7F-A2C9-3331156A191C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E5EC-1784-4F73-9CDE-32EBDF142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Lenovo\Desktop\Temp\GST Connect Logo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66345" cy="431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684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43" y="273050"/>
            <a:ext cx="404294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594" y="273051"/>
            <a:ext cx="6869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443" y="1435101"/>
            <a:ext cx="404294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799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698" y="4800600"/>
            <a:ext cx="73733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8698" y="612775"/>
            <a:ext cx="73733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8698" y="5367338"/>
            <a:ext cx="73733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0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090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9407" y="274639"/>
            <a:ext cx="276498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442" y="274639"/>
            <a:ext cx="809015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6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Lenovo\Desktop\Temp\GST Connect Logo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66345" cy="431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979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20D8-C7EE-4E7F-A2C9-3331156A191C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E5EC-1784-4F73-9CDE-32EBDF142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Lenovo\Desktop\Temp\GST Connect Logo.pn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66345" cy="431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505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34" y="4406901"/>
            <a:ext cx="104455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34" y="2906713"/>
            <a:ext cx="10445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18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442" y="1600201"/>
            <a:ext cx="54275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26" y="1600201"/>
            <a:ext cx="542757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7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42" y="1535113"/>
            <a:ext cx="54297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442" y="2174875"/>
            <a:ext cx="542970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2560" y="1535113"/>
            <a:ext cx="54318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2560" y="2174875"/>
            <a:ext cx="54318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581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29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20D8-C7EE-4E7F-A2C9-3331156A191C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Page </a:t>
            </a:r>
            <a:fld id="{3283E5EC-1784-4F73-9CDE-32EBDF1422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Lenovo\Desktop\Temp\GST Connect Logo.png"/>
          <p:cNvPicPr>
            <a:picLocks noChangeAspect="1" noChangeArrowheads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66345" cy="431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719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442" y="274638"/>
            <a:ext cx="110599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42" y="1600201"/>
            <a:ext cx="110599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442" y="6356351"/>
            <a:ext cx="286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7387-8F74-47FE-BC86-F5725F67C84D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8687" y="6356351"/>
            <a:ext cx="3891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7000" y="6356351"/>
            <a:ext cx="2867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240F-BC0F-4140-8CBA-5AEDEB5EF5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73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4" r:id="rId9"/>
    <p:sldLayoutId id="2147483660" r:id="rId10"/>
    <p:sldLayoutId id="214748366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esktop\Temp\GST Connect Logo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366345" cy="431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05619" y="533400"/>
            <a:ext cx="11430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Horizontal Scroll 13"/>
          <p:cNvSpPr/>
          <p:nvPr/>
        </p:nvSpPr>
        <p:spPr>
          <a:xfrm>
            <a:off x="1343819" y="2057400"/>
            <a:ext cx="8305800" cy="3962400"/>
          </a:xfrm>
          <a:prstGeom prst="horizontalScroll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Training  </a:t>
            </a:r>
            <a:r>
              <a:rPr lang="en-US" sz="4400" b="1" u="sng" dirty="0" smtClean="0">
                <a:solidFill>
                  <a:srgbClr val="FF0000"/>
                </a:solidFill>
                <a:latin typeface="Baskerville Old Face" pitchFamily="18" charset="0"/>
                <a:cs typeface="Times New Roman" pitchFamily="18" charset="0"/>
              </a:rPr>
              <a:t>Programme in GST</a:t>
            </a:r>
            <a:endParaRPr lang="en-US" sz="3200" b="1" u="sng" dirty="0" smtClean="0">
              <a:solidFill>
                <a:srgbClr val="FF0000"/>
              </a:solidFill>
              <a:latin typeface="Baskerville Old Face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Baddi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Technical Training Institute(BTTI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Jharmajri, BADDI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7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" y="181"/>
            <a:ext cx="12288196" cy="12740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7" tIns="45523" rIns="91047" bIns="45523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26"/>
          <p:cNvSpPr txBox="1">
            <a:spLocks/>
          </p:cNvSpPr>
          <p:nvPr/>
        </p:nvSpPr>
        <p:spPr>
          <a:xfrm>
            <a:off x="763368" y="0"/>
            <a:ext cx="10685323" cy="777232"/>
          </a:xfrm>
          <a:prstGeom prst="rect">
            <a:avLst/>
          </a:prstGeom>
        </p:spPr>
        <p:txBody>
          <a:bodyPr vert="horz" lIns="71685" tIns="0" rIns="0" bIns="0" rtlCol="0" anchor="t" anchorCtr="0">
            <a:noAutofit/>
          </a:bodyPr>
          <a:lstStyle>
            <a:lvl1pPr algn="l" defTabSz="91423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EYInterstate Light" panose="02000506000000020004" pitchFamily="2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EYInterstate Light" panose="02000506000000020004" pitchFamily="2" charset="0"/>
              </a:rPr>
              <a:t>   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Maiandra GD" pitchFamily="34" charset="0"/>
              </a:rPr>
              <a:t>Contents to be Covered in </a:t>
            </a:r>
            <a:r>
              <a:rPr lang="en-US" sz="2400" dirty="0" smtClean="0">
                <a:solidFill>
                  <a:sysClr val="windowText" lastClr="000000"/>
                </a:solidFill>
                <a:latin typeface="Maiandra GD" pitchFamily="34" charset="0"/>
              </a:rPr>
              <a:t>trainings</a:t>
            </a:r>
            <a:endParaRPr lang="en-US" sz="2400" dirty="0">
              <a:solidFill>
                <a:sysClr val="windowText" lastClr="000000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772" y="297045"/>
            <a:ext cx="11123377" cy="7507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7173" y="615733"/>
            <a:ext cx="433339" cy="24189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65" y="949480"/>
            <a:ext cx="4467954" cy="19671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4772" y="1481044"/>
            <a:ext cx="11123377" cy="47673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616" tIns="41308" rIns="82616" bIns="41308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would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cover the following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4 hour session on 10 days spread across on 5 weekends (5Saturday &amp; 5Sunday). The total length of the training program will be 40 hours.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recommend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course material which will have to be purchased by the candidates.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will cover the following topics : </a:t>
            </a: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2044560"/>
              </p:ext>
            </p:extLst>
          </p:nvPr>
        </p:nvGraphicFramePr>
        <p:xfrm>
          <a:off x="810419" y="2895600"/>
          <a:ext cx="1051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  <a:gridCol w="1524000"/>
              </a:tblGrid>
              <a:tr h="41441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Topics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Hours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0152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Overview of GST, meaning and scope of supply	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Classification of Goods &amp; Service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Coverage within the definition of supply including Free supplies as per Schedule-I &amp; also taxable supply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Classification as ‘Supply of Goods/Service’ as per Schedule-II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30152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Registration</a:t>
                      </a:r>
                      <a:endParaRPr lang="en-US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Understanding the GST threshold limit in various scenarios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Procedure of migration of current assesses and taking new registration in GST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Sample Registration Process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Cancellation of registration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http://www.btti.in/images/logo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002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5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" y="181"/>
            <a:ext cx="12288196" cy="12740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7" tIns="45523" rIns="91047" bIns="45523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26"/>
          <p:cNvSpPr txBox="1">
            <a:spLocks/>
          </p:cNvSpPr>
          <p:nvPr/>
        </p:nvSpPr>
        <p:spPr>
          <a:xfrm>
            <a:off x="763368" y="0"/>
            <a:ext cx="10685323" cy="777232"/>
          </a:xfrm>
          <a:prstGeom prst="rect">
            <a:avLst/>
          </a:prstGeom>
        </p:spPr>
        <p:txBody>
          <a:bodyPr vert="horz" lIns="71685" tIns="0" rIns="0" bIns="0" rtlCol="0" anchor="t" anchorCtr="0">
            <a:noAutofit/>
          </a:bodyPr>
          <a:lstStyle>
            <a:lvl1pPr algn="l" defTabSz="91423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EYInterstate Light" panose="02000506000000020004" pitchFamily="2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EYInterstate Light" panose="02000506000000020004" pitchFamily="2" charset="0"/>
              </a:rPr>
              <a:t>   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Maiandra GD" pitchFamily="34" charset="0"/>
              </a:rPr>
              <a:t>Contents to be Covered in </a:t>
            </a:r>
            <a:r>
              <a:rPr lang="en-US" sz="2400" dirty="0" smtClean="0">
                <a:solidFill>
                  <a:sysClr val="windowText" lastClr="000000"/>
                </a:solidFill>
                <a:latin typeface="Maiandra GD" pitchFamily="34" charset="0"/>
              </a:rPr>
              <a:t>trainings</a:t>
            </a:r>
            <a:endParaRPr lang="en-US" sz="2400" dirty="0">
              <a:solidFill>
                <a:sysClr val="windowText" lastClr="000000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772" y="297045"/>
            <a:ext cx="11123377" cy="7507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7173" y="615733"/>
            <a:ext cx="433339" cy="24189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65" y="949480"/>
            <a:ext cx="4467954" cy="19671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4772" y="1481044"/>
            <a:ext cx="11123377" cy="47673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616" tIns="41308" rIns="82616" bIns="41308"/>
          <a:lstStyle/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9756319"/>
              </p:ext>
            </p:extLst>
          </p:nvPr>
        </p:nvGraphicFramePr>
        <p:xfrm>
          <a:off x="810419" y="1524000"/>
          <a:ext cx="10515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Topics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Composition Scheme	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Applicability for composition scheme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Registration as a composition scheme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GST Procedures under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composition scheme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Place of Supply</a:t>
                      </a:r>
                      <a:endParaRPr lang="en-US" alt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Understanding of provisions to decide whether the supply took place Intra-State or Inter-State taking into consideration the location of supplier and the place of supply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Levy of SGST/CGST/IGST on the taxable supplies made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Time and Value of Supply			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Understanding of various provisions relating to time of supply of goods and service respectively to decide when can a supply be considered to be provided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Computing value of supply as per the Valuation Rules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Input Tax Credit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Eligibility and conditions to avail ITC,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Exceptions where ITC shall not be allowed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Check on the non-compliant vendors to avail the eligible ITC 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Transitional provisions and corrective measures where incorrect credit has been availed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http://www.btti.in/images/logo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002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84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" y="181"/>
            <a:ext cx="12288196" cy="12740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7" tIns="45523" rIns="91047" bIns="45523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26"/>
          <p:cNvSpPr txBox="1">
            <a:spLocks/>
          </p:cNvSpPr>
          <p:nvPr/>
        </p:nvSpPr>
        <p:spPr>
          <a:xfrm>
            <a:off x="763368" y="0"/>
            <a:ext cx="10685323" cy="777232"/>
          </a:xfrm>
          <a:prstGeom prst="rect">
            <a:avLst/>
          </a:prstGeom>
        </p:spPr>
        <p:txBody>
          <a:bodyPr vert="horz" lIns="71685" tIns="0" rIns="0" bIns="0" rtlCol="0" anchor="t" anchorCtr="0">
            <a:noAutofit/>
          </a:bodyPr>
          <a:lstStyle>
            <a:lvl1pPr algn="l" defTabSz="91423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EYInterstate Light" panose="02000506000000020004" pitchFamily="2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EYInterstate Light" panose="02000506000000020004" pitchFamily="2" charset="0"/>
              </a:rPr>
              <a:t>   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Maiandra GD" pitchFamily="34" charset="0"/>
              </a:rPr>
              <a:t>Contents to be Covered in </a:t>
            </a:r>
            <a:r>
              <a:rPr lang="en-US" sz="2400" dirty="0" smtClean="0">
                <a:solidFill>
                  <a:sysClr val="windowText" lastClr="000000"/>
                </a:solidFill>
                <a:latin typeface="Maiandra GD" pitchFamily="34" charset="0"/>
              </a:rPr>
              <a:t>trainings</a:t>
            </a:r>
            <a:endParaRPr lang="en-US" sz="2400" dirty="0">
              <a:solidFill>
                <a:sysClr val="windowText" lastClr="000000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772" y="297045"/>
            <a:ext cx="11123377" cy="7507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7173" y="615733"/>
            <a:ext cx="433339" cy="24189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65" y="949480"/>
            <a:ext cx="4467954" cy="19671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4772" y="1481044"/>
            <a:ext cx="11123377" cy="47673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616" tIns="41308" rIns="82616" bIns="41308"/>
          <a:lstStyle/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10024381"/>
              </p:ext>
            </p:extLst>
          </p:nvPr>
        </p:nvGraphicFramePr>
        <p:xfrm>
          <a:off x="810419" y="1524000"/>
          <a:ext cx="10515600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Topics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Filling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Returns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Types of returns along with procedure of filing returns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Sample filing of returns taking up various types of situations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Includes GSTR3B, GSTR1 &amp; GSTR 6 returns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Implications of GSTR 2A and actions required to be taken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Job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Work</a:t>
                      </a:r>
                      <a:endParaRPr lang="en-US" alt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Understanding job work transactions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Taxability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job work transactions under GST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Filing of ITC 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Documents under GST - Tax Invoice	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Time in which tax invoice is required to be issued,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Requirements in a tax invoice,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Concept of bill of supply, refund voucher, etc.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Accounts and records to be maintained under GST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E-way bill</a:t>
                      </a:r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E-way bill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provisions under GST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generation of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e-way bill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http://www.btti.in/images/logosma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3002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2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" y="181"/>
            <a:ext cx="12288196" cy="12740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7" tIns="45523" rIns="91047" bIns="45523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26"/>
          <p:cNvSpPr txBox="1">
            <a:spLocks/>
          </p:cNvSpPr>
          <p:nvPr/>
        </p:nvSpPr>
        <p:spPr>
          <a:xfrm>
            <a:off x="763368" y="0"/>
            <a:ext cx="10685323" cy="777232"/>
          </a:xfrm>
          <a:prstGeom prst="rect">
            <a:avLst/>
          </a:prstGeom>
        </p:spPr>
        <p:txBody>
          <a:bodyPr vert="horz" lIns="71685" tIns="0" rIns="0" bIns="0" rtlCol="0" anchor="t" anchorCtr="0">
            <a:noAutofit/>
          </a:bodyPr>
          <a:lstStyle>
            <a:lvl1pPr algn="l" defTabSz="91423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EYInterstate Light" panose="02000506000000020004" pitchFamily="2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EYInterstate Light" panose="02000506000000020004" pitchFamily="2" charset="0"/>
              </a:rPr>
              <a:t>   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Maiandra GD" pitchFamily="34" charset="0"/>
              </a:rPr>
              <a:t>Contents to be Covered in </a:t>
            </a:r>
            <a:r>
              <a:rPr lang="en-US" sz="2400" dirty="0" smtClean="0">
                <a:solidFill>
                  <a:sysClr val="windowText" lastClr="000000"/>
                </a:solidFill>
                <a:latin typeface="Maiandra GD" pitchFamily="34" charset="0"/>
              </a:rPr>
              <a:t>trainings</a:t>
            </a:r>
            <a:endParaRPr lang="en-US" sz="2400" dirty="0">
              <a:solidFill>
                <a:sysClr val="windowText" lastClr="000000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772" y="297045"/>
            <a:ext cx="11123377" cy="7507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7173" y="615733"/>
            <a:ext cx="433339" cy="24189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65" y="949480"/>
            <a:ext cx="4467954" cy="19671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4772" y="1481044"/>
            <a:ext cx="11123377" cy="47673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616" tIns="41308" rIns="82616" bIns="41308"/>
          <a:lstStyle/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/>
          </a:p>
          <a:p>
            <a:pPr marL="350838" lvl="1" indent="-285750">
              <a:buFont typeface="Wingdings" panose="05000000000000000000" pitchFamily="2" charset="2"/>
              <a:buChar char="Ø"/>
            </a:pPr>
            <a:endParaRPr lang="en-US" sz="1600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6139987"/>
              </p:ext>
            </p:extLst>
          </p:nvPr>
        </p:nvGraphicFramePr>
        <p:xfrm>
          <a:off x="810419" y="1524000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Topics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Refund claims</a:t>
                      </a:r>
                      <a:endParaRPr lang="en-US" altLang="en-U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Filing of refund claims Types of returns along with procedure of filing returns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Filing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claim for budgetary support claims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Accounting entries in Tally</a:t>
                      </a:r>
                      <a:endParaRPr lang="en-US" altLang="en-US" sz="20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Accounting entries of GST transactions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How to maintain GST entries in Tally accounting software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How to make returns in Tally accounting software including adjustment entries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50838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Misc. Provisions	&amp; Q &amp; A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Taking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up miscellaneous provisions</a:t>
                      </a:r>
                    </a:p>
                    <a:p>
                      <a:pPr marL="808038" lvl="2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Q &amp; A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522288" lvl="2" indent="0">
                        <a:buFont typeface="Wingdings" panose="05000000000000000000" pitchFamily="2" charset="2"/>
                        <a:buNone/>
                      </a:pPr>
                      <a:r>
                        <a:rPr lang="en-US" sz="2800" b="1" dirty="0" smtClean="0"/>
                        <a:t>Total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http://www.btti.in/images/logo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002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" y="181"/>
            <a:ext cx="12288196" cy="127409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47" tIns="45523" rIns="91047" bIns="45523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4" name="Title 26"/>
          <p:cNvSpPr txBox="1">
            <a:spLocks/>
          </p:cNvSpPr>
          <p:nvPr/>
        </p:nvSpPr>
        <p:spPr>
          <a:xfrm>
            <a:off x="763368" y="0"/>
            <a:ext cx="10685323" cy="777232"/>
          </a:xfrm>
          <a:prstGeom prst="rect">
            <a:avLst/>
          </a:prstGeom>
        </p:spPr>
        <p:txBody>
          <a:bodyPr vert="horz" lIns="71685" tIns="0" rIns="0" bIns="0" rtlCol="0" anchor="t" anchorCtr="0">
            <a:noAutofit/>
          </a:bodyPr>
          <a:lstStyle>
            <a:lvl1pPr algn="l" defTabSz="914239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EYInterstate Light" panose="02000506000000020004" pitchFamily="2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EYInterstate Light" panose="02000506000000020004" pitchFamily="2" charset="0"/>
              </a:rPr>
              <a:t>   </a:t>
            </a:r>
          </a:p>
          <a:p>
            <a:r>
              <a:rPr lang="en-US" sz="2400" dirty="0" smtClean="0">
                <a:solidFill>
                  <a:sysClr val="windowText" lastClr="000000"/>
                </a:solidFill>
                <a:latin typeface="Maiandra GD" pitchFamily="34" charset="0"/>
              </a:rPr>
              <a:t>Course Trainers</a:t>
            </a:r>
            <a:endParaRPr lang="en-US" sz="2400" dirty="0">
              <a:solidFill>
                <a:sysClr val="windowText" lastClr="000000"/>
              </a:solidFill>
              <a:latin typeface="Maiandra G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772" y="297045"/>
            <a:ext cx="11123377" cy="75079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17173" y="615733"/>
            <a:ext cx="433339" cy="241894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65" y="949480"/>
            <a:ext cx="1877154" cy="19671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23" tIns="45462" rIns="90923" bIns="45462" rtlCol="0" anchor="t" anchorCtr="0"/>
          <a:lstStyle/>
          <a:p>
            <a:pPr algn="ctr" defTabSz="826160"/>
            <a:endParaRPr lang="en-IN" sz="12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4772" y="1481044"/>
            <a:ext cx="11123377" cy="47673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2616" tIns="41308" rIns="82616" bIns="41308"/>
          <a:lstStyle/>
          <a:p>
            <a:pPr marL="290513" lvl="1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course training will be given by a team of GST experts to give a holistic experience to the students:</a:t>
            </a:r>
          </a:p>
          <a:p>
            <a:pPr marL="290513" lvl="1" hangingPunct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Mudit Goyal</a:t>
            </a: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Sahil Garg</a:t>
            </a: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Sunakshi Garg</a:t>
            </a: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Sumit Bansal</a:t>
            </a: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Parvesh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Chawla</a:t>
            </a: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Anusha Sharma</a:t>
            </a: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Rakesh Bansal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6263" lvl="1" indent="-285750" hangingPunct="0">
              <a:buFont typeface="Arial" panose="020B0604020202020204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90513" lvl="1" hangingPunct="0"/>
            <a:endParaRPr lang="en-US" sz="1600" dirty="0"/>
          </a:p>
        </p:txBody>
      </p:sp>
      <p:pic>
        <p:nvPicPr>
          <p:cNvPr id="9" name="Picture 8" descr="http://www.btti.in/images/logo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002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8787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507" y="990601"/>
            <a:ext cx="10445512" cy="28955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iandra GD" pitchFamily="34" charset="0"/>
              </a:rPr>
              <a:t>Thank you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5" name="Picture 4" descr="http://www.btti.in/images/logosma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30020" cy="47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69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370</Words>
  <Application>Microsoft Office PowerPoint</Application>
  <PresentationFormat>Custom</PresentationFormat>
  <Paragraphs>123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SAGC001DPC038</dc:creator>
  <cp:lastModifiedBy>hcl</cp:lastModifiedBy>
  <cp:revision>87</cp:revision>
  <dcterms:created xsi:type="dcterms:W3CDTF">2016-10-18T05:46:23Z</dcterms:created>
  <dcterms:modified xsi:type="dcterms:W3CDTF">2018-03-14T09:14:17Z</dcterms:modified>
</cp:coreProperties>
</file>